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CEE56C5-2BC8-4F5D-8A1C-E90A381747C4}">
  <a:tblStyle styleId="{DCEE56C5-2BC8-4F5D-8A1C-E90A381747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8e83027dd6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8e83027dd6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8e83027dd6_0_1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8e83027dd6_0_1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8e83027dd6_8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8e83027dd6_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8e83027dd6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8e83027dd6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8e83027dd6_0_1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8e83027dd6_0_1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8e83027dd6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8e83027dd6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8e83027dd6_0_1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8e83027dd6_0_1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8e83027dd6_0_1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8e83027dd6_0_1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8e83027dd6_0_1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8e83027dd6_0_1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8e83027dd6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8e83027dd6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8e83027dd6_0_1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8e83027dd6_0_1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iki.gear-tech.io/docs/examples/gft-20" TargetMode="External"/><Relationship Id="rId4" Type="http://schemas.openxmlformats.org/officeDocument/2006/relationships/hyperlink" Target="https://wiki.gear-tech.io/docs/examples/gnft-721" TargetMode="Externa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3" Type="http://schemas.openxmlformats.org/officeDocument/2006/relationships/image" Target="../media/image9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13.png"/><Relationship Id="rId15" Type="http://schemas.openxmlformats.org/officeDocument/2006/relationships/image" Target="../media/image14.png"/><Relationship Id="rId14" Type="http://schemas.openxmlformats.org/officeDocument/2006/relationships/image" Target="../media/image1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iki.gear-tech.io/docs/examples/lottery" TargetMode="External"/><Relationship Id="rId4" Type="http://schemas.openxmlformats.org/officeDocument/2006/relationships/hyperlink" Target="https://wiki.gear-tech.io/docs/examples/dutch-auctio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54950" y="846150"/>
            <a:ext cx="7086900" cy="87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5080"/>
              <a:t>IstanHack</a:t>
            </a:r>
            <a:r>
              <a:rPr b="1" lang="en" sz="5080"/>
              <a:t> Hackathon</a:t>
            </a:r>
            <a:endParaRPr b="1" sz="50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99900" y="1612450"/>
            <a:ext cx="6287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8952"/>
              <a:buNone/>
            </a:pPr>
            <a:r>
              <a:rPr lang="en" sz="1910">
                <a:solidFill>
                  <a:schemeClr val="dk1"/>
                </a:solidFill>
              </a:rPr>
              <a:t>GearTech Case: Improve</a:t>
            </a:r>
            <a:r>
              <a:rPr lang="en" sz="1910">
                <a:solidFill>
                  <a:schemeClr val="dk1"/>
                </a:solidFill>
              </a:rPr>
              <a:t> Syndote game with Web3 Dynamics</a:t>
            </a:r>
            <a:endParaRPr sz="191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089000" y="4623775"/>
            <a:ext cx="205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Ist Blockchain Week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14.11.2022-16.11.2022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300" y="3875962"/>
            <a:ext cx="1113575" cy="11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Future Development: Implementing GFT-20 and gNFT</a:t>
            </a:r>
            <a:endParaRPr sz="2320"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1)  </a:t>
            </a:r>
            <a:r>
              <a:rPr lang="en" sz="1000">
                <a:solidFill>
                  <a:schemeClr val="dk1"/>
                </a:solidFill>
              </a:rPr>
              <a:t>Changing </a:t>
            </a:r>
            <a:r>
              <a:rPr lang="en" sz="1000">
                <a:solidFill>
                  <a:schemeClr val="dk1"/>
                </a:solidFill>
              </a:rPr>
              <a:t>the game money with </a:t>
            </a:r>
            <a:r>
              <a:rPr lang="en" sz="1000">
                <a:solidFill>
                  <a:schemeClr val="dk1"/>
                </a:solidFill>
              </a:rPr>
              <a:t>fungible</a:t>
            </a:r>
            <a:r>
              <a:rPr lang="en" sz="1000">
                <a:solidFill>
                  <a:schemeClr val="dk1"/>
                </a:solidFill>
              </a:rPr>
              <a:t> tokens using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https://wiki.gear-tech.io/docs/examples/gft-20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I</a:t>
            </a:r>
            <a:r>
              <a:rPr lang="en" sz="1000">
                <a:solidFill>
                  <a:schemeClr val="dk1"/>
                </a:solidFill>
              </a:rPr>
              <a:t>n order to register, e</a:t>
            </a:r>
            <a:r>
              <a:rPr lang="en" sz="1000">
                <a:solidFill>
                  <a:schemeClr val="dk1"/>
                </a:solidFill>
              </a:rPr>
              <a:t>very player will need to deposit token fee</a:t>
            </a:r>
            <a:r>
              <a:rPr lang="en" sz="1000">
                <a:solidFill>
                  <a:schemeClr val="dk1"/>
                </a:solidFill>
              </a:rPr>
              <a:t>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At the end of the game, main program cuts a fee and transfers all the deposits to the winner player.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Game tokenomics will open huge trading possibilities for the token.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2) </a:t>
            </a:r>
            <a:r>
              <a:rPr lang="en" sz="1000">
                <a:solidFill>
                  <a:schemeClr val="dk1"/>
                </a:solidFill>
              </a:rPr>
              <a:t>Changing the properties with gNFT using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https://wiki.gear-tech.io/docs/examples/gnft-721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When the game begins, main contract will open a NFT collection in the NFT marketplace contract.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Each property(cell) area will be deployed as NFT to the marketplace.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Players can sell, offer, auction property areas thought NFT marketplace during the game.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Customized cards could be implemented as NFT, such as “Jail Free Card” or “Teleportation”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Thank you</a:t>
            </a:r>
            <a:endParaRPr b="1"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689" y="1151913"/>
            <a:ext cx="1980854" cy="1112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 rotWithShape="1">
          <a:blip r:embed="rId4">
            <a:alphaModFix/>
          </a:blip>
          <a:srcRect b="0" l="-2330" r="2330" t="0"/>
          <a:stretch/>
        </p:blipFill>
        <p:spPr>
          <a:xfrm>
            <a:off x="46844" y="2955132"/>
            <a:ext cx="2032718" cy="114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 rotWithShape="1">
          <a:blip r:embed="rId5">
            <a:alphaModFix/>
          </a:blip>
          <a:srcRect b="4680" l="5510" r="-5510" t="-4680"/>
          <a:stretch/>
        </p:blipFill>
        <p:spPr>
          <a:xfrm>
            <a:off x="2647600" y="2978120"/>
            <a:ext cx="2030242" cy="114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030" y="1220017"/>
            <a:ext cx="1736347" cy="976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7600" y="1054675"/>
            <a:ext cx="2030270" cy="114203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195003" y="2088425"/>
            <a:ext cx="173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Ilshat Karazbaev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CCCCCC"/>
              </a:highlight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2647600" y="2279588"/>
            <a:ext cx="21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Alexey Safonov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CCCCCC"/>
              </a:highlight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5370688" y="2279588"/>
            <a:ext cx="21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Nihat Alp Onaran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CCCCCC"/>
              </a:highlight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195003" y="4157125"/>
            <a:ext cx="173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Giray Hakan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CCCCCC"/>
              </a:highlight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2647600" y="4157075"/>
            <a:ext cx="21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M.Metehan Topalhan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CCCCCC"/>
              </a:highlight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3075" y="3452749"/>
            <a:ext cx="1023351" cy="1023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6785025" y="4425200"/>
            <a:ext cx="222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 GitHub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CCCCCC"/>
              </a:highlight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67825" y="4246475"/>
            <a:ext cx="743050" cy="7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87113" y="3138965"/>
            <a:ext cx="774349" cy="77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33225" y="1151928"/>
            <a:ext cx="743049" cy="743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17573" y="2029200"/>
            <a:ext cx="774355" cy="77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75999" y="1299650"/>
            <a:ext cx="844949" cy="84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78212" y="1299650"/>
            <a:ext cx="792151" cy="79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175999" y="3077625"/>
            <a:ext cx="844949" cy="8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Task</a:t>
            </a:r>
            <a:endParaRPr/>
          </a:p>
        </p:txBody>
      </p:sp>
      <p:graphicFrame>
        <p:nvGraphicFramePr>
          <p:cNvPr id="63" name="Google Shape;63;p14"/>
          <p:cNvGraphicFramePr/>
          <p:nvPr/>
        </p:nvGraphicFramePr>
        <p:xfrm>
          <a:off x="365200" y="11524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{DCEE56C5-2BC8-4F5D-8A1C-E90A381747C4}</a:tableStyleId>
              </a:tblPr>
              <a:tblGrid>
                <a:gridCol w="1730750"/>
                <a:gridCol w="4898725"/>
                <a:gridCol w="938775"/>
              </a:tblGrid>
              <a:tr h="297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Name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Points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Syndote game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Play, Learn &amp; Earn!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Create &amp; deploy a unique game strategy.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Customize an algorithm template and compete with other developers!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2 - 6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100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Build custom gameplay mechanics for a “Free stop” &amp; Opportunity cells (see screenshot above)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(Difficulty: Easy)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Ideas for inspiration: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- Game of chance [</a:t>
                      </a:r>
                      <a:r>
                        <a:rPr lang="en" sz="750" u="sng">
                          <a:solidFill>
                            <a:schemeClr val="dk1"/>
                          </a:solid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https://wiki.gear-tech.io/docs/examples/lottery</a:t>
                      </a:r>
                      <a:r>
                        <a:rPr lang="en" sz="750">
                          <a:solidFill>
                            <a:schemeClr val="dk1"/>
                          </a:solidFill>
                        </a:rPr>
                        <a:t>];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- Jackpot;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- Teleportation;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- Balance slashing/airdrops;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i="1" lang="en" sz="750" u="sng">
                          <a:solidFill>
                            <a:schemeClr val="dk1"/>
                          </a:solidFill>
                        </a:rPr>
                        <a:t>Your cool idea.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4 - 8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954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Extension for Syndote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(Difficulty: Medium)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Ideas for inspiration: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- Automated gNFT in-game public auction - re-use existing Dutch-auction implementation [</a:t>
                      </a:r>
                      <a:r>
                        <a:rPr lang="en" sz="750" u="sng">
                          <a:solidFill>
                            <a:schemeClr val="dk1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https://wiki.gear-tech.io/docs/examples/dutch-auction</a:t>
                      </a:r>
                      <a:r>
                        <a:rPr lang="en" sz="750">
                          <a:solidFill>
                            <a:schemeClr val="dk1"/>
                          </a:solidFill>
                        </a:rPr>
                        <a:t>];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- Betting layer for viewers and participants;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i="1" lang="en" sz="750" u="sng">
                          <a:solidFill>
                            <a:schemeClr val="dk1"/>
                          </a:solidFill>
                        </a:rPr>
                        <a:t>Your cool idea.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6 - 12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74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Extension for Syndote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(Difficulty: Hard)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Ideas for inspiration: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- gNFT Syndote lending solution; - SDNT lending (Bank-to-Algorithm / Algorithm-to-Algorithm);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- Algorithm-to-Algorithm trade offers within an on-chain game session (trade spread limit 50%). - </a:t>
                      </a:r>
                      <a:r>
                        <a:rPr i="1" lang="en" sz="750" u="sng">
                          <a:solidFill>
                            <a:schemeClr val="dk1"/>
                          </a:solidFill>
                        </a:rPr>
                        <a:t>Your cool idea.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>
                          <a:solidFill>
                            <a:schemeClr val="dk1"/>
                          </a:solidFill>
                        </a:rPr>
                        <a:t>8 - 16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Workflow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AutoNum type="arabicParenR"/>
            </a:pPr>
            <a:r>
              <a:rPr lang="en">
                <a:solidFill>
                  <a:srgbClr val="D9D9D9"/>
                </a:solidFill>
              </a:rPr>
              <a:t>We understood the Syndote and the Player program flows by drawing execution graphs.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AutoNum type="arabicParenR"/>
            </a:pPr>
            <a:r>
              <a:rPr lang="en">
                <a:solidFill>
                  <a:srgbClr val="D9D9D9"/>
                </a:solidFill>
              </a:rPr>
              <a:t>We found the programs main loops or main flows.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AutoNum type="arabicParenR"/>
            </a:pPr>
            <a:r>
              <a:rPr lang="en">
                <a:solidFill>
                  <a:srgbClr val="D9D9D9"/>
                </a:solidFill>
              </a:rPr>
              <a:t>We added basic logics to player and Syndote programs.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AutoNum type="arabicParenR"/>
            </a:pPr>
            <a:r>
              <a:rPr lang="en">
                <a:solidFill>
                  <a:srgbClr val="D9D9D9"/>
                </a:solidFill>
              </a:rPr>
              <a:t>We defined our gameplay actions for Syndote and implemented them first.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AutoNum type="arabicParenR"/>
            </a:pPr>
            <a:r>
              <a:rPr lang="en">
                <a:solidFill>
                  <a:srgbClr val="D9D9D9"/>
                </a:solidFill>
              </a:rPr>
              <a:t>We implemented different gaming algorithms for players.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278825" y="131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Program Flow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263" y="738500"/>
            <a:ext cx="6419476" cy="42161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5993625" y="61400"/>
            <a:ext cx="3021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278825" y="18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Syndote Program</a:t>
            </a:r>
            <a:r>
              <a:rPr lang="en"/>
              <a:t> Flow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300" y="798475"/>
            <a:ext cx="6901402" cy="388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Editing the Game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900"/>
              <a:buChar char="●"/>
            </a:pPr>
            <a:r>
              <a:rPr lang="en" sz="900">
                <a:solidFill>
                  <a:srgbClr val="EFEFEF"/>
                </a:solidFill>
              </a:rPr>
              <a:t>Added 3 more player contracts by copying the main player program. Edited Rust test cases and Cargo.toml.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900"/>
              <a:buChar char="●"/>
            </a:pPr>
            <a:r>
              <a:rPr lang="en" sz="900">
                <a:solidFill>
                  <a:srgbClr val="EFEFEF"/>
                </a:solidFill>
              </a:rPr>
              <a:t>Modified the play() function.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900"/>
              <a:buChar char="●"/>
            </a:pPr>
            <a:r>
              <a:rPr lang="en" sz="900">
                <a:solidFill>
                  <a:srgbClr val="EFEFEF"/>
                </a:solidFill>
              </a:rPr>
              <a:t>Implemented detailed debug logging.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900"/>
              <a:buChar char="●"/>
            </a:pPr>
            <a:r>
              <a:rPr lang="en" sz="900">
                <a:solidFill>
                  <a:srgbClr val="EFEFEF"/>
                </a:solidFill>
              </a:rPr>
              <a:t>Added functionality: Player sells its property if it cannot pay the rent.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900"/>
              <a:buChar char="●"/>
            </a:pPr>
            <a:r>
              <a:rPr lang="en" sz="900">
                <a:solidFill>
                  <a:srgbClr val="EFEFEF"/>
                </a:solidFill>
              </a:rPr>
              <a:t>Implemented Enum CellTypes and added CellType for each cell.</a:t>
            </a:r>
            <a:endParaRPr sz="900">
              <a:solidFill>
                <a:srgbClr val="EFEFEF"/>
              </a:solidFill>
            </a:endParaRPr>
          </a:p>
          <a:p>
            <a:pPr indent="-28575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solidFill>
                  <a:srgbClr val="EFEFEF"/>
                </a:solidFill>
              </a:rPr>
              <a:t>Implemented special cell areas.</a:t>
            </a:r>
            <a:endParaRPr sz="900">
              <a:solidFill>
                <a:srgbClr val="EFEFEF"/>
              </a:solidFill>
            </a:endParaRPr>
          </a:p>
          <a:p>
            <a:pPr indent="-273050" lvl="1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93C47D"/>
              </a:buClr>
              <a:buSzPts val="700"/>
              <a:buChar char="○"/>
            </a:pPr>
            <a:r>
              <a:rPr b="1" lang="en" sz="700">
                <a:solidFill>
                  <a:srgbClr val="93C47D"/>
                </a:solidFill>
              </a:rPr>
              <a:t>Genesis =&gt;</a:t>
            </a:r>
            <a:r>
              <a:rPr lang="en" sz="700">
                <a:solidFill>
                  <a:srgbClr val="93C47D"/>
                </a:solidFill>
              </a:rPr>
              <a:t> Start cell, players earn tokens in each visit.</a:t>
            </a:r>
            <a:endParaRPr sz="700">
              <a:solidFill>
                <a:srgbClr val="93C47D"/>
              </a:solidFill>
            </a:endParaRPr>
          </a:p>
          <a:p>
            <a:pPr indent="-273050" lvl="1" marL="9144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EA9999"/>
              </a:buClr>
              <a:buSzPts val="700"/>
              <a:buChar char="○"/>
            </a:pPr>
            <a:r>
              <a:rPr b="1" lang="en" sz="700">
                <a:solidFill>
                  <a:srgbClr val="EA9999"/>
                </a:solidFill>
              </a:rPr>
              <a:t>GoToJail =&gt; </a:t>
            </a:r>
            <a:r>
              <a:rPr lang="en" sz="700">
                <a:solidFill>
                  <a:srgbClr val="EA9999"/>
                </a:solidFill>
              </a:rPr>
              <a:t>Teleports player to jail cell.</a:t>
            </a:r>
            <a:endParaRPr sz="700">
              <a:solidFill>
                <a:srgbClr val="EA9999"/>
              </a:solidFill>
            </a:endParaRPr>
          </a:p>
          <a:p>
            <a:pPr indent="-273050" lvl="1" marL="9144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</a:pPr>
            <a:r>
              <a:rPr b="1" lang="en" sz="700">
                <a:solidFill>
                  <a:srgbClr val="FFFFFF"/>
                </a:solidFill>
              </a:rPr>
              <a:t>Jail =&gt; </a:t>
            </a:r>
            <a:r>
              <a:rPr lang="en" sz="700">
                <a:solidFill>
                  <a:srgbClr val="FFFFFF"/>
                </a:solidFill>
              </a:rPr>
              <a:t>Jail cell.</a:t>
            </a:r>
            <a:endParaRPr sz="700">
              <a:solidFill>
                <a:srgbClr val="FFFFFF"/>
              </a:solidFill>
            </a:endParaRPr>
          </a:p>
          <a:p>
            <a:pPr indent="-273050" lvl="1" marL="9144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FFE599"/>
              </a:buClr>
              <a:buSzPts val="700"/>
              <a:buChar char="○"/>
            </a:pPr>
            <a:r>
              <a:rPr b="1" lang="en" sz="700">
                <a:solidFill>
                  <a:srgbClr val="FFE599"/>
                </a:solidFill>
              </a:rPr>
              <a:t>Jackpot =&gt;</a:t>
            </a:r>
            <a:r>
              <a:rPr lang="en" sz="700">
                <a:solidFill>
                  <a:srgbClr val="FFE599"/>
                </a:solidFill>
              </a:rPr>
              <a:t> Players earn tokens when they visit.</a:t>
            </a:r>
            <a:endParaRPr sz="700">
              <a:solidFill>
                <a:srgbClr val="FFE599"/>
              </a:solidFill>
            </a:endParaRPr>
          </a:p>
          <a:p>
            <a:pPr indent="-273050" lvl="1" marL="9144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C27BA0"/>
              </a:buClr>
              <a:buSzPts val="700"/>
              <a:buChar char="○"/>
            </a:pPr>
            <a:r>
              <a:rPr b="1" lang="en" sz="700">
                <a:solidFill>
                  <a:srgbClr val="C27BA0"/>
                </a:solidFill>
              </a:rPr>
              <a:t>Punishment =&gt; </a:t>
            </a:r>
            <a:r>
              <a:rPr lang="en" sz="700">
                <a:solidFill>
                  <a:srgbClr val="C27BA0"/>
                </a:solidFill>
              </a:rPr>
              <a:t>Players lose tokens when they visit.</a:t>
            </a:r>
            <a:endParaRPr sz="700">
              <a:solidFill>
                <a:srgbClr val="C27BA0"/>
              </a:solidFill>
            </a:endParaRPr>
          </a:p>
          <a:p>
            <a:pPr indent="-273050" lvl="1" marL="9144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6D9EEB"/>
              </a:buClr>
              <a:buSzPts val="700"/>
              <a:buChar char="○"/>
            </a:pPr>
            <a:r>
              <a:rPr b="1" lang="en" sz="700">
                <a:solidFill>
                  <a:srgbClr val="6D9EEB"/>
                </a:solidFill>
              </a:rPr>
              <a:t>Mystery =&gt; </a:t>
            </a:r>
            <a:r>
              <a:rPr lang="en" sz="700">
                <a:solidFill>
                  <a:srgbClr val="6D9EEB"/>
                </a:solidFill>
              </a:rPr>
              <a:t>Players rolls dices and can either lose or earn tokens, or they can wait.</a:t>
            </a:r>
            <a:endParaRPr sz="700">
              <a:solidFill>
                <a:srgbClr val="6D9EEB"/>
              </a:solidFill>
            </a:endParaRPr>
          </a:p>
          <a:p>
            <a:pPr indent="-273050" lvl="1" marL="9144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E69138"/>
              </a:buClr>
              <a:buSzPts val="700"/>
              <a:buChar char="○"/>
            </a:pPr>
            <a:r>
              <a:rPr b="1" lang="en" sz="700">
                <a:solidFill>
                  <a:srgbClr val="E69138"/>
                </a:solidFill>
              </a:rPr>
              <a:t>Teleport =&gt; </a:t>
            </a:r>
            <a:r>
              <a:rPr lang="en" sz="700">
                <a:solidFill>
                  <a:srgbClr val="E69138"/>
                </a:solidFill>
              </a:rPr>
              <a:t>Players can teleport to the next teleport cell by paying a fee, or they can wait.</a:t>
            </a:r>
            <a:endParaRPr sz="700">
              <a:solidFill>
                <a:srgbClr val="E69138"/>
              </a:solidFill>
            </a:endParaRPr>
          </a:p>
          <a:p>
            <a:pPr indent="0" lvl="0" marL="5029200" rtl="0" algn="l">
              <a:lnSpc>
                <a:spcPct val="95000"/>
              </a:lnSpc>
              <a:spcBef>
                <a:spcPts val="500"/>
              </a:spcBef>
              <a:spcAft>
                <a:spcPts val="1200"/>
              </a:spcAft>
              <a:buNone/>
            </a:pPr>
            <a:r>
              <a:t/>
            </a:r>
            <a:endParaRPr sz="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825" y="1576825"/>
            <a:ext cx="3405674" cy="16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364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Editing</a:t>
            </a:r>
            <a:r>
              <a:rPr lang="en"/>
              <a:t> The Front-End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FEFEF"/>
                </a:solidFill>
              </a:rPr>
              <a:t>We edited the front-end and implemented our custom cells;</a:t>
            </a:r>
            <a:endParaRPr sz="1300">
              <a:solidFill>
                <a:srgbClr val="EFEFEF"/>
              </a:solidFill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100"/>
              <a:buChar char="●"/>
            </a:pPr>
            <a:r>
              <a:rPr lang="en" sz="1100">
                <a:solidFill>
                  <a:srgbClr val="EFEFEF"/>
                </a:solidFill>
              </a:rPr>
              <a:t>0 =&gt; Genesis cell</a:t>
            </a:r>
            <a:endParaRPr sz="1100">
              <a:solidFill>
                <a:srgbClr val="EFEFEF"/>
              </a:solidFill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Char char="●"/>
            </a:pPr>
            <a:r>
              <a:rPr lang="en" sz="1100">
                <a:solidFill>
                  <a:srgbClr val="EFEFEF"/>
                </a:solidFill>
              </a:rPr>
              <a:t>2,16,38 =&gt; Punishment cells</a:t>
            </a:r>
            <a:endParaRPr sz="1100">
              <a:solidFill>
                <a:srgbClr val="EFEFEF"/>
              </a:solidFill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Char char="●"/>
            </a:pPr>
            <a:r>
              <a:rPr lang="en" sz="1100">
                <a:solidFill>
                  <a:srgbClr val="EFEFEF"/>
                </a:solidFill>
              </a:rPr>
              <a:t>4,36 =&gt; Mystery cells</a:t>
            </a:r>
            <a:endParaRPr sz="1100">
              <a:solidFill>
                <a:srgbClr val="EFEFEF"/>
              </a:solidFill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Char char="●"/>
            </a:pPr>
            <a:r>
              <a:rPr lang="en" sz="1100">
                <a:solidFill>
                  <a:srgbClr val="EFEFEF"/>
                </a:solidFill>
              </a:rPr>
              <a:t>7,33 =&gt; Teleport cells</a:t>
            </a:r>
            <a:endParaRPr sz="1100">
              <a:solidFill>
                <a:srgbClr val="EFEFEF"/>
              </a:solidFill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Char char="●"/>
            </a:pPr>
            <a:r>
              <a:rPr lang="en" sz="1100">
                <a:solidFill>
                  <a:srgbClr val="EFEFEF"/>
                </a:solidFill>
              </a:rPr>
              <a:t>20 =&gt; Jackpot!</a:t>
            </a:r>
            <a:endParaRPr sz="11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500" y="1292400"/>
            <a:ext cx="3467850" cy="34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New Player Programs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67">
                <a:solidFill>
                  <a:srgbClr val="EFEFEF"/>
                </a:solidFill>
              </a:rPr>
              <a:t>We implemented</a:t>
            </a:r>
            <a:r>
              <a:rPr lang="en" sz="1367"/>
              <a:t> </a:t>
            </a:r>
            <a:r>
              <a:rPr lang="en" sz="1367">
                <a:solidFill>
                  <a:srgbClr val="EFEFEF"/>
                </a:solidFill>
              </a:rPr>
              <a:t>4 different player programs (smart contracts). </a:t>
            </a:r>
            <a:endParaRPr b="1" sz="1259">
              <a:solidFill>
                <a:srgbClr val="EFEFEF"/>
              </a:solidFill>
            </a:endParaRPr>
          </a:p>
          <a:p>
            <a:pPr indent="-316706" lvl="0" marL="457200" rtl="0" algn="l"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ct val="100000"/>
              <a:buAutoNum type="arabicParenR"/>
            </a:pPr>
            <a:r>
              <a:rPr lang="en" sz="1500">
                <a:solidFill>
                  <a:srgbClr val="EFEFEF"/>
                </a:solidFill>
              </a:rPr>
              <a:t>Default (we edited only minor things)</a:t>
            </a:r>
            <a:endParaRPr sz="1500">
              <a:solidFill>
                <a:srgbClr val="EFEFEF"/>
              </a:solidFill>
            </a:endParaRPr>
          </a:p>
          <a:p>
            <a:pPr indent="-269716" lvl="0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Char char="➔"/>
            </a:pPr>
            <a:r>
              <a:rPr lang="en" sz="700">
                <a:solidFill>
                  <a:srgbClr val="EFEFEF"/>
                </a:solidFill>
              </a:rPr>
              <a:t>Does not accept all Mystery boxes.</a:t>
            </a:r>
            <a:endParaRPr sz="700">
              <a:solidFill>
                <a:srgbClr val="EFEFEF"/>
              </a:solidFill>
            </a:endParaRPr>
          </a:p>
          <a:p>
            <a:pPr indent="-269716" lvl="0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Char char="➔"/>
            </a:pPr>
            <a:r>
              <a:rPr lang="en" sz="700">
                <a:solidFill>
                  <a:srgbClr val="EFEFEF"/>
                </a:solidFill>
              </a:rPr>
              <a:t>Does not use teleport boxes.</a:t>
            </a:r>
            <a:endParaRPr sz="700">
              <a:solidFill>
                <a:srgbClr val="EFEFEF"/>
              </a:solidFill>
            </a:endParaRPr>
          </a:p>
          <a:p>
            <a:pPr indent="-269716" lvl="0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Char char="➔"/>
            </a:pPr>
            <a:r>
              <a:rPr lang="en" sz="700">
                <a:solidFill>
                  <a:srgbClr val="EFEFEF"/>
                </a:solidFill>
              </a:rPr>
              <a:t>Tries to buy a cell if its not owned.</a:t>
            </a:r>
            <a:endParaRPr sz="700">
              <a:solidFill>
                <a:srgbClr val="EFEFEF"/>
              </a:solidFill>
            </a:endParaRPr>
          </a:p>
          <a:p>
            <a:pPr indent="-269716" lvl="0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Char char="➔"/>
            </a:pPr>
            <a:r>
              <a:rPr lang="en" sz="700">
                <a:solidFill>
                  <a:srgbClr val="EFEFEF"/>
                </a:solidFill>
              </a:rPr>
              <a:t>Pays jail fine.</a:t>
            </a:r>
            <a:endParaRPr sz="700">
              <a:solidFill>
                <a:srgbClr val="EFEFEF"/>
              </a:solidFill>
            </a:endParaRPr>
          </a:p>
          <a:p>
            <a:pPr indent="-269716" lvl="0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Char char="➔"/>
            </a:pPr>
            <a:r>
              <a:rPr lang="en" sz="700">
                <a:solidFill>
                  <a:srgbClr val="EFEFEF"/>
                </a:solidFill>
              </a:rPr>
              <a:t>When visit owned cell tries to</a:t>
            </a:r>
            <a:endParaRPr sz="700">
              <a:solidFill>
                <a:srgbClr val="EFEFEF"/>
              </a:solidFill>
            </a:endParaRPr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AutoNum type="arabicParenR"/>
            </a:pPr>
            <a:r>
              <a:rPr lang="en" sz="1500">
                <a:solidFill>
                  <a:srgbClr val="EFEFEF"/>
                </a:solidFill>
              </a:rPr>
              <a:t>Greedy</a:t>
            </a:r>
            <a:endParaRPr sz="1500">
              <a:solidFill>
                <a:srgbClr val="EFEFEF"/>
              </a:solidFill>
            </a:endParaRPr>
          </a:p>
          <a:p>
            <a:pPr indent="-269716" lvl="0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Char char="➔"/>
            </a:pPr>
            <a:r>
              <a:rPr lang="en" sz="700">
                <a:solidFill>
                  <a:srgbClr val="EFEFEF"/>
                </a:solidFill>
              </a:rPr>
              <a:t>Does not accept</a:t>
            </a:r>
            <a:r>
              <a:rPr lang="en" sz="700">
                <a:solidFill>
                  <a:srgbClr val="EFEFEF"/>
                </a:solidFill>
              </a:rPr>
              <a:t> all Mystery boxes.</a:t>
            </a:r>
            <a:endParaRPr sz="700">
              <a:solidFill>
                <a:srgbClr val="EFEFEF"/>
              </a:solidFill>
            </a:endParaRPr>
          </a:p>
          <a:p>
            <a:pPr indent="-269716" lvl="0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Char char="➔"/>
            </a:pPr>
            <a:r>
              <a:rPr lang="en" sz="700">
                <a:solidFill>
                  <a:srgbClr val="EFEFEF"/>
                </a:solidFill>
              </a:rPr>
              <a:t>Does not use teleport boxes.</a:t>
            </a:r>
            <a:endParaRPr sz="700">
              <a:solidFill>
                <a:srgbClr val="EFEFEF"/>
              </a:solidFill>
            </a:endParaRPr>
          </a:p>
          <a:p>
            <a:pPr indent="-269716" lvl="0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Char char="➔"/>
            </a:pPr>
            <a:r>
              <a:rPr lang="en" sz="700">
                <a:solidFill>
                  <a:srgbClr val="EFEFEF"/>
                </a:solidFill>
              </a:rPr>
              <a:t>Buys the cell if it is not owned, and price &lt;=2500.</a:t>
            </a:r>
            <a:endParaRPr sz="700">
              <a:solidFill>
                <a:srgbClr val="EFEFEF"/>
              </a:solidFill>
            </a:endParaRPr>
          </a:p>
          <a:p>
            <a:pPr indent="-269716" lvl="0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Char char="➔"/>
            </a:pPr>
            <a:r>
              <a:rPr lang="en" sz="700">
                <a:solidFill>
                  <a:srgbClr val="EFEFEF"/>
                </a:solidFill>
              </a:rPr>
              <a:t>Does not pay jail fine.</a:t>
            </a:r>
            <a:endParaRPr sz="700">
              <a:solidFill>
                <a:srgbClr val="EFEFEF"/>
              </a:solidFill>
            </a:endParaRPr>
          </a:p>
          <a:p>
            <a:pPr indent="-269716" lvl="0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Char char="➔"/>
            </a:pPr>
            <a:r>
              <a:rPr lang="en" sz="700">
                <a:solidFill>
                  <a:srgbClr val="EFEFEF"/>
                </a:solidFill>
              </a:rPr>
              <a:t>Sells property to admin, if it cannot pay the rent (does not get penalty.)</a:t>
            </a:r>
            <a:endParaRPr sz="700">
              <a:solidFill>
                <a:srgbClr val="EFEFEF"/>
              </a:solidFill>
            </a:endParaRPr>
          </a:p>
          <a:p>
            <a:pPr indent="-269716" lvl="0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Char char="➔"/>
            </a:pPr>
            <a:r>
              <a:rPr lang="en" sz="700">
                <a:solidFill>
                  <a:srgbClr val="EFEFEF"/>
                </a:solidFill>
              </a:rPr>
              <a:t>When visit owned cell AddGearx3, Upgrade till they are Gold and stop, if there is enough balance.</a:t>
            </a:r>
            <a:endParaRPr sz="1300">
              <a:solidFill>
                <a:srgbClr val="EFEFEF"/>
              </a:solidFill>
            </a:endParaRPr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AutoNum type="arabicParenR"/>
            </a:pPr>
            <a:r>
              <a:rPr lang="en" sz="1500">
                <a:solidFill>
                  <a:srgbClr val="EFEFEF"/>
                </a:solidFill>
              </a:rPr>
              <a:t>Risk Taker</a:t>
            </a:r>
            <a:endParaRPr sz="1500">
              <a:solidFill>
                <a:srgbClr val="EFEFEF"/>
              </a:solidFill>
            </a:endParaRPr>
          </a:p>
          <a:p>
            <a:pPr indent="-269716" lvl="0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Char char="➔"/>
            </a:pPr>
            <a:r>
              <a:rPr lang="en" sz="700">
                <a:solidFill>
                  <a:srgbClr val="EFEFEF"/>
                </a:solidFill>
              </a:rPr>
              <a:t>Accepts all Mystery boxes.</a:t>
            </a:r>
            <a:endParaRPr sz="700">
              <a:solidFill>
                <a:srgbClr val="EFEFEF"/>
              </a:solidFill>
            </a:endParaRPr>
          </a:p>
          <a:p>
            <a:pPr indent="-269716" lvl="0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Char char="➔"/>
            </a:pPr>
            <a:r>
              <a:rPr lang="en" sz="700">
                <a:solidFill>
                  <a:srgbClr val="EFEFEF"/>
                </a:solidFill>
              </a:rPr>
              <a:t>Use all teleport boxes.</a:t>
            </a:r>
            <a:endParaRPr sz="700">
              <a:solidFill>
                <a:srgbClr val="EFEFEF"/>
              </a:solidFill>
            </a:endParaRPr>
          </a:p>
          <a:p>
            <a:pPr indent="-269716" lvl="0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Char char="➔"/>
            </a:pPr>
            <a:r>
              <a:rPr lang="en" sz="700">
                <a:solidFill>
                  <a:srgbClr val="EFEFEF"/>
                </a:solidFill>
              </a:rPr>
              <a:t>Pays jail fine.</a:t>
            </a:r>
            <a:endParaRPr sz="700">
              <a:solidFill>
                <a:srgbClr val="EFEFEF"/>
              </a:solidFill>
            </a:endParaRPr>
          </a:p>
          <a:p>
            <a:pPr indent="-269716" lvl="0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Char char="➔"/>
            </a:pPr>
            <a:r>
              <a:rPr lang="en" sz="700">
                <a:solidFill>
                  <a:srgbClr val="EFEFEF"/>
                </a:solidFill>
              </a:rPr>
              <a:t>Buys the cell if it is free, and player has enough balance.</a:t>
            </a:r>
            <a:endParaRPr sz="700">
              <a:solidFill>
                <a:srgbClr val="EFEFEF"/>
              </a:solidFill>
            </a:endParaRPr>
          </a:p>
          <a:p>
            <a:pPr indent="-269716" lvl="0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Char char="➔"/>
            </a:pPr>
            <a:r>
              <a:rPr lang="en" sz="700">
                <a:solidFill>
                  <a:srgbClr val="EFEFEF"/>
                </a:solidFill>
              </a:rPr>
              <a:t>When visits owned cell AddGearx3, Upgrade till they are Gold and stop, if there is enough balance.</a:t>
            </a:r>
            <a:endParaRPr sz="700">
              <a:solidFill>
                <a:srgbClr val="EFEFEF"/>
              </a:solidFill>
            </a:endParaRPr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AutoNum type="arabicParenR"/>
            </a:pPr>
            <a:r>
              <a:rPr lang="en" sz="1500">
                <a:solidFill>
                  <a:srgbClr val="EFEFEF"/>
                </a:solidFill>
              </a:rPr>
              <a:t>Psyche</a:t>
            </a:r>
            <a:endParaRPr sz="1500">
              <a:solidFill>
                <a:srgbClr val="EFEFEF"/>
              </a:solidFill>
            </a:endParaRPr>
          </a:p>
          <a:p>
            <a:pPr indent="-269716" lvl="0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Char char="➔"/>
            </a:pPr>
            <a:r>
              <a:rPr lang="en" sz="700">
                <a:solidFill>
                  <a:srgbClr val="EFEFEF"/>
                </a:solidFill>
              </a:rPr>
              <a:t>Accepts all Mystery boxes.</a:t>
            </a:r>
            <a:endParaRPr sz="700">
              <a:solidFill>
                <a:srgbClr val="EFEFEF"/>
              </a:solidFill>
            </a:endParaRPr>
          </a:p>
          <a:p>
            <a:pPr indent="-269716" lvl="0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Char char="➔"/>
            </a:pPr>
            <a:r>
              <a:rPr lang="en" sz="700">
                <a:solidFill>
                  <a:srgbClr val="EFEFEF"/>
                </a:solidFill>
              </a:rPr>
              <a:t>Use all teleport boxes.</a:t>
            </a:r>
            <a:endParaRPr sz="700">
              <a:solidFill>
                <a:srgbClr val="EFEFEF"/>
              </a:solidFill>
            </a:endParaRPr>
          </a:p>
          <a:p>
            <a:pPr indent="-269716" lvl="0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Char char="➔"/>
            </a:pPr>
            <a:r>
              <a:rPr lang="en" sz="700">
                <a:solidFill>
                  <a:srgbClr val="EFEFEF"/>
                </a:solidFill>
              </a:rPr>
              <a:t>Pays jail fine.</a:t>
            </a:r>
            <a:endParaRPr sz="700">
              <a:solidFill>
                <a:srgbClr val="EFEFEF"/>
              </a:solidFill>
            </a:endParaRPr>
          </a:p>
          <a:p>
            <a:pPr indent="-269716" lvl="0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Char char="➔"/>
            </a:pPr>
            <a:r>
              <a:rPr lang="en" sz="700">
                <a:solidFill>
                  <a:srgbClr val="EFEFEF"/>
                </a:solidFill>
              </a:rPr>
              <a:t>%60 chance to buy the cell if it is not owned, and player has enough balance.</a:t>
            </a:r>
            <a:endParaRPr sz="700">
              <a:solidFill>
                <a:srgbClr val="EFEFEF"/>
              </a:solidFill>
            </a:endParaRPr>
          </a:p>
          <a:p>
            <a:pPr indent="-269716" lvl="0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Char char="➔"/>
            </a:pPr>
            <a:r>
              <a:rPr lang="en" sz="700">
                <a:solidFill>
                  <a:srgbClr val="EFEFEF"/>
                </a:solidFill>
              </a:rPr>
              <a:t>%70 chance to AddGearx3 when visits owned cell, Upgrade till they are Gold and stop. </a:t>
            </a:r>
            <a:endParaRPr sz="11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Encountered Problems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Miscalculated array </a:t>
            </a:r>
            <a:r>
              <a:rPr lang="en">
                <a:solidFill>
                  <a:srgbClr val="EFEFEF"/>
                </a:solidFill>
              </a:rPr>
              <a:t>length for properties</a:t>
            </a:r>
            <a:endParaRPr>
              <a:solidFill>
                <a:srgbClr val="EFEFE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>
                <a:solidFill>
                  <a:srgbClr val="EFEFEF"/>
                </a:solidFill>
              </a:rPr>
              <a:t>This was really basic but it took a lot of the development time.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Decode Errors</a:t>
            </a:r>
            <a:endParaRPr>
              <a:solidFill>
                <a:srgbClr val="EFEFE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>
                <a:solidFill>
                  <a:srgbClr val="EFEFEF"/>
                </a:solidFill>
              </a:rPr>
              <a:t>After editing the Game property, we encountered a decode error while trying to communicate with the player programs. Even if we arranged the player programs properties as same with Game we cannot solve this problem and a find workaround.</a:t>
            </a:r>
            <a:endParaRPr>
              <a:solidFill>
                <a:srgbClr val="EFEFEF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300" y="3547300"/>
            <a:ext cx="346211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